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CC95-C1BF-4DB8-8DB6-7F9C1081C55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E72FC-5B7E-4500-9213-F26D2A8D6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8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CC95-C1BF-4DB8-8DB6-7F9C1081C55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E72FC-5B7E-4500-9213-F26D2A8D6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74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CC95-C1BF-4DB8-8DB6-7F9C1081C55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E72FC-5B7E-4500-9213-F26D2A8D6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3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CC95-C1BF-4DB8-8DB6-7F9C1081C55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E72FC-5B7E-4500-9213-F26D2A8D6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05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CC95-C1BF-4DB8-8DB6-7F9C1081C55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E72FC-5B7E-4500-9213-F26D2A8D6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4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CC95-C1BF-4DB8-8DB6-7F9C1081C55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E72FC-5B7E-4500-9213-F26D2A8D6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44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CC95-C1BF-4DB8-8DB6-7F9C1081C55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E72FC-5B7E-4500-9213-F26D2A8D6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00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CC95-C1BF-4DB8-8DB6-7F9C1081C55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E72FC-5B7E-4500-9213-F26D2A8D6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74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CC95-C1BF-4DB8-8DB6-7F9C1081C55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E72FC-5B7E-4500-9213-F26D2A8D6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41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CC95-C1BF-4DB8-8DB6-7F9C1081C55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E72FC-5B7E-4500-9213-F26D2A8D6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1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CC95-C1BF-4DB8-8DB6-7F9C1081C55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E72FC-5B7E-4500-9213-F26D2A8D6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86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9CC95-C1BF-4DB8-8DB6-7F9C1081C55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E72FC-5B7E-4500-9213-F26D2A8D6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0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5410199"/>
          </a:xfrm>
        </p:spPr>
        <p:txBody>
          <a:bodyPr>
            <a:noAutofit/>
          </a:bodyPr>
          <a:lstStyle/>
          <a:p>
            <a:pPr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2800" b="1" i="1" dirty="0" smtClean="0">
                <a:ea typeface="Calibri"/>
                <a:cs typeface="Arial"/>
              </a:rPr>
              <a:t> مكونات </a:t>
            </a:r>
            <a:r>
              <a:rPr lang="ar-IQ" sz="2800" b="1" i="1" dirty="0" err="1" smtClean="0">
                <a:ea typeface="Calibri"/>
                <a:cs typeface="Arial"/>
              </a:rPr>
              <a:t>الشخصيه</a:t>
            </a:r>
            <a:r>
              <a:rPr lang="en-US" sz="1800" dirty="0" smtClean="0">
                <a:ea typeface="Calibri"/>
                <a:cs typeface="Arial"/>
              </a:rPr>
              <a:t/>
            </a:r>
            <a:br>
              <a:rPr lang="en-US" sz="1800" dirty="0" smtClean="0">
                <a:ea typeface="Calibri"/>
                <a:cs typeface="Arial"/>
              </a:rPr>
            </a:br>
            <a:r>
              <a:rPr lang="ar-IQ" sz="2400" dirty="0" smtClean="0">
                <a:ea typeface="Calibri"/>
                <a:cs typeface="Arial"/>
              </a:rPr>
              <a:t> </a:t>
            </a:r>
            <a:r>
              <a:rPr lang="en-US" sz="1800" dirty="0" smtClean="0">
                <a:ea typeface="Calibri"/>
                <a:cs typeface="Arial"/>
              </a:rPr>
              <a:t/>
            </a:r>
            <a:br>
              <a:rPr lang="en-US" sz="1800" dirty="0" smtClean="0">
                <a:ea typeface="Calibri"/>
                <a:cs typeface="Arial"/>
              </a:rPr>
            </a:br>
            <a:r>
              <a:rPr lang="ar-IQ" sz="2400" dirty="0" smtClean="0">
                <a:ea typeface="Calibri"/>
                <a:cs typeface="Arial"/>
              </a:rPr>
              <a:t>ان مكونات </a:t>
            </a:r>
            <a:r>
              <a:rPr lang="ar-IQ" sz="2400" dirty="0" err="1" smtClean="0">
                <a:ea typeface="Calibri"/>
                <a:cs typeface="Arial"/>
              </a:rPr>
              <a:t>الشخصيه</a:t>
            </a:r>
            <a:r>
              <a:rPr lang="ar-IQ" sz="2400" dirty="0" smtClean="0">
                <a:ea typeface="Calibri"/>
                <a:cs typeface="Arial"/>
              </a:rPr>
              <a:t> كثيره ويمكن تلخيصها بعوامل خمسه رئيسيه تؤثر في تكوين </a:t>
            </a:r>
            <a:r>
              <a:rPr lang="ar-IQ" sz="2400" dirty="0" err="1" smtClean="0">
                <a:ea typeface="Calibri"/>
                <a:cs typeface="Arial"/>
              </a:rPr>
              <a:t>الشخصيه</a:t>
            </a:r>
            <a:r>
              <a:rPr lang="ar-IQ" sz="2400" dirty="0" smtClean="0">
                <a:ea typeface="Calibri"/>
                <a:cs typeface="Arial"/>
              </a:rPr>
              <a:t> هي : </a:t>
            </a:r>
            <a:r>
              <a:rPr lang="en-US" sz="1800" dirty="0" smtClean="0">
                <a:ea typeface="Calibri"/>
                <a:cs typeface="Arial"/>
              </a:rPr>
              <a:t/>
            </a:r>
            <a:br>
              <a:rPr lang="en-US" sz="1800" dirty="0" smtClean="0">
                <a:ea typeface="Calibri"/>
                <a:cs typeface="Arial"/>
              </a:rPr>
            </a:br>
            <a:r>
              <a:rPr lang="ar-IQ" sz="2400" dirty="0" smtClean="0">
                <a:ea typeface="Calibri"/>
                <a:cs typeface="Arial"/>
              </a:rPr>
              <a:t>الاخلاق </a:t>
            </a:r>
            <a:r>
              <a:rPr lang="en-US" sz="1800" dirty="0" smtClean="0">
                <a:ea typeface="Calibri"/>
                <a:cs typeface="Arial"/>
              </a:rPr>
              <a:t/>
            </a:r>
            <a:br>
              <a:rPr lang="en-US" sz="1800" dirty="0" smtClean="0">
                <a:ea typeface="Calibri"/>
                <a:cs typeface="Arial"/>
              </a:rPr>
            </a:br>
            <a:r>
              <a:rPr lang="ar-IQ" sz="2400" dirty="0" smtClean="0">
                <a:ea typeface="Calibri"/>
                <a:cs typeface="Arial"/>
              </a:rPr>
              <a:t>المزاج </a:t>
            </a:r>
            <a:r>
              <a:rPr lang="en-US" sz="1800" dirty="0" smtClean="0">
                <a:ea typeface="Calibri"/>
                <a:cs typeface="Arial"/>
              </a:rPr>
              <a:t/>
            </a:r>
            <a:br>
              <a:rPr lang="en-US" sz="1800" dirty="0" smtClean="0">
                <a:ea typeface="Calibri"/>
                <a:cs typeface="Arial"/>
              </a:rPr>
            </a:br>
            <a:r>
              <a:rPr lang="ar-IQ" sz="2400" dirty="0" smtClean="0">
                <a:ea typeface="Calibri"/>
                <a:cs typeface="Arial"/>
              </a:rPr>
              <a:t>الذكاء </a:t>
            </a:r>
            <a:r>
              <a:rPr lang="en-US" sz="1800" dirty="0" smtClean="0">
                <a:ea typeface="Calibri"/>
                <a:cs typeface="Arial"/>
              </a:rPr>
              <a:t/>
            </a:r>
            <a:br>
              <a:rPr lang="en-US" sz="1800" dirty="0" smtClean="0">
                <a:ea typeface="Calibri"/>
                <a:cs typeface="Arial"/>
              </a:rPr>
            </a:br>
            <a:r>
              <a:rPr lang="ar-IQ" sz="2400" dirty="0" smtClean="0">
                <a:ea typeface="Calibri"/>
                <a:cs typeface="Arial"/>
              </a:rPr>
              <a:t>العوامل </a:t>
            </a:r>
            <a:r>
              <a:rPr lang="ar-IQ" sz="2400" dirty="0" err="1" smtClean="0">
                <a:ea typeface="Calibri"/>
                <a:cs typeface="Arial"/>
              </a:rPr>
              <a:t>الجسميه</a:t>
            </a:r>
            <a:r>
              <a:rPr lang="ar-IQ" sz="2400" dirty="0" smtClean="0">
                <a:ea typeface="Calibri"/>
                <a:cs typeface="Arial"/>
              </a:rPr>
              <a:t> </a:t>
            </a:r>
            <a:r>
              <a:rPr lang="en-US" sz="1800" dirty="0" smtClean="0">
                <a:ea typeface="Calibri"/>
                <a:cs typeface="Arial"/>
              </a:rPr>
              <a:t/>
            </a:r>
            <a:br>
              <a:rPr lang="en-US" sz="1800" dirty="0" smtClean="0">
                <a:ea typeface="Calibri"/>
                <a:cs typeface="Arial"/>
              </a:rPr>
            </a:br>
            <a:r>
              <a:rPr lang="ar-IQ" sz="2400" dirty="0" smtClean="0">
                <a:ea typeface="Calibri"/>
                <a:cs typeface="Arial"/>
              </a:rPr>
              <a:t>العوامل </a:t>
            </a:r>
            <a:r>
              <a:rPr lang="ar-IQ" sz="2400" dirty="0" err="1" smtClean="0">
                <a:ea typeface="Calibri"/>
                <a:cs typeface="Arial"/>
              </a:rPr>
              <a:t>البيئيه</a:t>
            </a:r>
            <a:r>
              <a:rPr lang="ar-IQ" sz="2400" dirty="0" smtClean="0">
                <a:ea typeface="Calibri"/>
                <a:cs typeface="Arial"/>
              </a:rPr>
              <a:t> </a:t>
            </a:r>
            <a:r>
              <a:rPr lang="ar-IQ" sz="2400" dirty="0" err="1" smtClean="0">
                <a:ea typeface="Calibri"/>
                <a:cs typeface="Arial"/>
              </a:rPr>
              <a:t>والاجتماعيه</a:t>
            </a:r>
            <a:r>
              <a:rPr lang="ar-IQ" sz="2400" dirty="0" smtClean="0">
                <a:ea typeface="Calibri"/>
                <a:cs typeface="Arial"/>
              </a:rPr>
              <a:t> </a:t>
            </a:r>
            <a:r>
              <a:rPr lang="en-US" sz="1800" dirty="0" smtClean="0">
                <a:ea typeface="Calibri"/>
                <a:cs typeface="Arial"/>
              </a:rPr>
              <a:t/>
            </a:r>
            <a:br>
              <a:rPr lang="en-US" sz="1800" dirty="0" smtClean="0">
                <a:ea typeface="Calibri"/>
                <a:cs typeface="Arial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0797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IQ" sz="2400" dirty="0">
                <a:solidFill>
                  <a:prstClr val="black"/>
                </a:solidFill>
                <a:ea typeface="Calibri"/>
              </a:rPr>
              <a:t> </a:t>
            </a:r>
            <a:r>
              <a:rPr lang="en-US" sz="18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en-US" sz="1800" dirty="0">
                <a:solidFill>
                  <a:prstClr val="black"/>
                </a:solidFill>
                <a:ea typeface="Calibri"/>
                <a:cs typeface="Arial"/>
              </a:rPr>
            </a:br>
            <a:r>
              <a:rPr lang="ar-IQ" sz="2400" dirty="0">
                <a:solidFill>
                  <a:prstClr val="black"/>
                </a:solidFill>
                <a:ea typeface="Calibri"/>
              </a:rPr>
              <a:t>ان اخلاق الفرد اضافه الى كونها تشكل جانبا مهما من جوانب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الشخصيه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فهي في الوقت نفسه واجهة تعكس مكونات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الشخصيه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, واخلاق الشخص هي المرأة لمعتقداته وقناعته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واتجاهته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. </a:t>
            </a:r>
            <a:r>
              <a:rPr lang="en-US" sz="18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en-US" sz="1800" dirty="0">
                <a:solidFill>
                  <a:prstClr val="black"/>
                </a:solidFill>
                <a:ea typeface="Calibri"/>
                <a:cs typeface="Arial"/>
              </a:rPr>
            </a:br>
            <a:r>
              <a:rPr lang="ar-IQ" sz="2400" dirty="0">
                <a:solidFill>
                  <a:prstClr val="black"/>
                </a:solidFill>
                <a:ea typeface="Calibri"/>
              </a:rPr>
              <a:t>اما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الامزجه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التي تمثل مجموع انفعالات الفرد فهي من المكونات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الثابته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نسبيا حيث يصعب تغيير مزاج الفرد كونه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يتاثر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بعوامل وراثيه تحدد النمط الجسماني وحاله الجهاز العصبي وافرازات الغدد من الهرمونات . </a:t>
            </a:r>
            <a:r>
              <a:rPr lang="en-US" sz="18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en-US" sz="1800" dirty="0">
                <a:solidFill>
                  <a:prstClr val="black"/>
                </a:solidFill>
                <a:ea typeface="Calibri"/>
                <a:cs typeface="Arial"/>
              </a:rPr>
            </a:br>
            <a:r>
              <a:rPr lang="ar-IQ" sz="2400" dirty="0">
                <a:solidFill>
                  <a:prstClr val="black"/>
                </a:solidFill>
                <a:ea typeface="Calibri"/>
              </a:rPr>
              <a:t>والذكاء هو الاخر من المكونات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الاساسيه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للشخصيه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, فذكاء الفرد يحدد الصفات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الشخصيه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ويحدد السلوك الذي يكون المظهر الخارجي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للشخصيه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. اضافه الى كون الذكاء يتأثر بالعوامل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الوراثيه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, فهو يؤثر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ويتاثر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بالبيئه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التي يعيش فيها الفرد . فالشخص الذكي يحسن اختيار الاصدقاء واختيار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البيئه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التي يعيش فيها وهو يؤثر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ويتاثر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بهذه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البيئه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66033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/>
            <a:r>
              <a:rPr lang="ar-IQ" sz="2400" dirty="0">
                <a:solidFill>
                  <a:prstClr val="black"/>
                </a:solidFill>
                <a:ea typeface="Calibri"/>
              </a:rPr>
              <a:t>. اضافه الى ان ذكاء الفرد هو من العوامل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المهمه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التي تحدد الملامح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الخاصه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لشخصيه الفرد . وفي ما يتعلق بالعوامل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الجسميه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فانها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تلعب دورا مهما في تكوين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الشخصيه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. فالشخص الطويل متناسق الاجزاء جميل الشكل ذو الصوت القوي المؤثر يكون في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العاده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شخصا اجتماعيا وقياديا يتعامل مع الناس بثقه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عاليه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بالنفس , وسنتطرق في مبحث لاحق عن النمط الجسماني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وتاثيره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على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الشخصيه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. فالنمط السميك يتصف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بلبساطه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في الحياة وفي التكيف وعدم المبالاة . اما النمط العضلي فيتصف في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الثقه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العاليه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بالنفس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وبالجديه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في العمل . والشخص النحيل يتصف بالتشنج وعدم الاستقرار والقلق . </a:t>
            </a:r>
            <a:r>
              <a:rPr lang="en-US" sz="18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en-US" sz="1800" dirty="0">
                <a:solidFill>
                  <a:prstClr val="black"/>
                </a:solidFill>
                <a:ea typeface="Calibri"/>
                <a:cs typeface="Arial"/>
              </a:rPr>
            </a:br>
            <a:r>
              <a:rPr lang="ar-IQ" sz="2400" dirty="0">
                <a:solidFill>
                  <a:prstClr val="black"/>
                </a:solidFill>
                <a:ea typeface="Calibri"/>
              </a:rPr>
              <a:t>واخيرا فان للعوامل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البيئيه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والاجتماعيه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تاثيرا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كبيرا في تحديد شخصيه الفرد من خلال تعاملها مع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البيئه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الجغرافيه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والمجتمع المحيط بها . ان العوامل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البيئيه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كثيره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لايمكن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حصرها ومنها على سبيل المثال لا الحصر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الاسره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,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المدرسه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, والاصدقاء , والبلد , والنظام الاجتماعي والسياسي ,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والحاله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الاقتصاديه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, عدد افراد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العائله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, وتسلسل الفرد في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العائله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... الخ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16978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98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مكونات الشخصيه   ان مكونات الشخصيه كثيره ويمكن تلخيصها بعوامل خمسه رئيسيه تؤثر في تكوين الشخصيه هي :  الاخلاق  المزاج  الذكاء  العوامل الجسميه  العوامل البيئيه والاجتماعيه  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مكونات الشخصيه   ان مكونات الشخصيه كثيره ويمكن تلخيصها بعوامل خمسه رئيسيه تؤثر في تكوين الشخصيه هي :  الاخلاق  المزاج  الذكاء  العوامل الجسميه  العوامل البيئيه والاجتماعيه  </dc:title>
  <dc:creator>Maher</dc:creator>
  <cp:lastModifiedBy>Maher</cp:lastModifiedBy>
  <cp:revision>1</cp:revision>
  <dcterms:created xsi:type="dcterms:W3CDTF">2018-12-09T19:25:16Z</dcterms:created>
  <dcterms:modified xsi:type="dcterms:W3CDTF">2018-12-09T19:29:11Z</dcterms:modified>
</cp:coreProperties>
</file>